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63" r:id="rId4"/>
    <p:sldId id="271" r:id="rId5"/>
    <p:sldId id="260" r:id="rId6"/>
    <p:sldId id="272" r:id="rId7"/>
    <p:sldId id="281" r:id="rId8"/>
    <p:sldId id="261" r:id="rId9"/>
    <p:sldId id="282" r:id="rId10"/>
    <p:sldId id="285" r:id="rId11"/>
    <p:sldId id="273" r:id="rId12"/>
    <p:sldId id="274" r:id="rId13"/>
    <p:sldId id="266" r:id="rId14"/>
    <p:sldId id="283" r:id="rId15"/>
    <p:sldId id="269" r:id="rId16"/>
    <p:sldId id="262" r:id="rId17"/>
    <p:sldId id="267" r:id="rId18"/>
    <p:sldId id="277" r:id="rId19"/>
    <p:sldId id="278" r:id="rId20"/>
    <p:sldId id="286" r:id="rId21"/>
    <p:sldId id="280" r:id="rId22"/>
    <p:sldId id="275" r:id="rId23"/>
    <p:sldId id="276" r:id="rId24"/>
    <p:sldId id="284" r:id="rId25"/>
  </p:sldIdLst>
  <p:sldSz cx="12192000" cy="6858000"/>
  <p:notesSz cx="6858000" cy="9144000"/>
  <p:embeddedFontLst>
    <p:embeddedFont>
      <p:font typeface="Lato Light" panose="020F0302020204030204" pitchFamily="34" charset="0"/>
      <p:regular r:id="rId27"/>
      <p:italic r:id="rId28"/>
    </p:embeddedFont>
    <p:embeddedFont>
      <p:font typeface="Trebuchet MS" panose="020B0703020202090204" pitchFamily="34" charset="0"/>
      <p:regular r:id="rId29"/>
      <p:bold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Harms" initials="MH" lastIdx="1" clrIdx="0">
    <p:extLst>
      <p:ext uri="{19B8F6BF-5375-455C-9EA6-DF929625EA0E}">
        <p15:presenceInfo xmlns:p15="http://schemas.microsoft.com/office/powerpoint/2012/main" userId="S::harms@uoregon.edu::794fb604-14f8-46a1-8c1f-16f645387e36" providerId="AD"/>
      </p:ext>
    </p:extLst>
  </p:cmAuthor>
  <p:cmAuthor id="2" name="Anneliese Morrison" initials="AM" lastIdx="1" clrIdx="1">
    <p:extLst>
      <p:ext uri="{19B8F6BF-5375-455C-9EA6-DF929625EA0E}">
        <p15:presenceInfo xmlns:p15="http://schemas.microsoft.com/office/powerpoint/2012/main" userId="S::amorris2@uoregon.edu::552a76f1-91bd-45cd-9042-12eb0b20ec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92"/>
    <p:restoredTop sz="96966"/>
  </p:normalViewPr>
  <p:slideViewPr>
    <p:cSldViewPr snapToGrid="0" snapToObjects="1">
      <p:cViewPr varScale="1">
        <p:scale>
          <a:sx n="79" d="100"/>
          <a:sy n="79" d="100"/>
        </p:scale>
        <p:origin x="208" y="1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4T17:09:25.312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0 816 24575,'21'-4'0,"4"2"0,11 7 0,42 24 0,-38-13 0,31 19 0,-51-22 0,4 3 0,1-2 0,-1 1 0,-2 1 0,1-2 0,-1 2 0,-1 0 0,3-1 0,-2 1 0,-1 0 0,1 0 0,-2 0 0,0-1 0,0-2 0,-1 0 0,0-1 0,3 1 0,0 0 0,1-1 0,0 0 0,2 0 0,4 1 0,3 0 0,2 2 0,3-1 0,3 2 0,2 0 0,-1 1 0,-1-1 0,-2-1 0,-1 0 0,-1-1 0,-2-1 0,-2 2 0,-3-2 0,-4 0 0,-1-1 0,-2-1 0,0 1 0,2 1 0,-2-2 0,1-1 0,3 1 0,2 2 0,11 3 0,-13-5 0,12 4 0,-12-4 0,8 4 0,0 0 0,-1-2 0,-6 1 0,0-1 0,0-1 0,-2 0 0,2 0 0,0 0 0,0 3 0,5 2 0,1-1 0,0 3 0,1 1 0,0 1 0,0-1 0,1-1 0,-1-1 0,0 0 0,1 2 0,1 1 0,1 1 0,3-1 0,8 4 0,7 1 0,2 2 0,3-1 0,0-2 0,2 1 0,2 2 0,4 0 0,-1 0 0,-2 0 0,3 5 0,-5 0 0,-2 0 0,-1 0 0,-3-2 0,7 5 0,1-1 0,0-4 0,1-1 0,0-2 0,14 7 0,-24-12 0,30 7 0,-50-17 0,30 9 0,-24-4 0,9 5 0,-3-1 0,0 0 0,-8 0 0,1-1 0,-4-2 0,-1-1 0,1-2 0,0-2 0,3 0 0,1-3 0,3 1 0,1-2 0,1-2 0,3 0 0,2-4 0,3 1 0,2 0 0,-2 1 0,0 2 0,-3-2 0,-2 0 0,-2 0 0,0-2 0,1 0 0,4 0 0,2-1 0,3-1 0,5-1 0,3-1 0,3 0 0,1 0 0,-5 0 0,-5-4 0,-7-6 0,-3-6 0,-2-6 0,-3-3 0,-1-1 0,-3 1 0,-3-3 0,6-7 0,-16 13 0,10-11 0,-16 15 0,6-5 0,-2-2 0,1 0 0,-1 0 0,-2-3 0,-1 0 0,-2-2 0,2 2 0,1 1 0,0-1 0,-2-1 0,-2-2 0,-4 2 0,-2 3 0,-2 3 0,-2-2 0,-3-1 0,-2-5 0,-3-3 0,-1-1 0,0-1 0,0 0 0,0 1 0,-1 1 0,-5 2 0,-3 1 0,-3 1 0,-2 1 0,0 1 0,0 0 0,-2 1 0,0-5 0,-4-6 0,0-4 0,-1-5 0,-1-2 0,2 4 0,-1-6 0,2 2 0,-1-4 0,1-1 0,1 3 0,0 0 0,0-11 0,6 24 0,-1-31 0,7 43 0,-2-26 0,2 18 0,0-10 0,1 0 0,2 4 0,0-1 0,1 1 0,2 2 0,0-2 0,0 1 0,0 3 0,0 3 0,0 3 0,1 3 0,2-2 0,4-1 0,5 3 0,5 2 0,5 1 0,4 2 0,1 1 0,0 3 0,1 4 0,2 1 0,1 2 0,0 2 0,-1 1 0,3 2 0,1 2 0,3 2 0,3 1 0,0 1 0,6 0 0,3 0 0,4 0 0,0 0 0,-3 2 0,1 3 0,-2 4 0,-4 1 0,-3 1 0,-6-1 0,14 4 0,-20-3 0,16 5 0,-16 1 0,-7-3 0,9 6 0,-15-5 0,5 4 0,-1 0 0,-3 2 0,2 3 0,-1 3 0,2 6 0,-1 1 0,0 5 0,-1 2 0,-2 0 0,-3 3 0,-1-3 0,0 0 0,1-2 0,-1-1 0,-1 1 0,-1-3 0,0-1 0,0-4 0,1-5 0,0-3 0,0-3 0,-2-3 0,-1-1 0,2-1 0,0-3 0,1-1 0,0 0 0,1 0 0,2 1 0,5-1 0,2-1 0,1 0 0,3-2 0,1-2 0,3-4 0,0-1 0,0-1 0,2 0 0,-2 0 0,1 0 0,-11-4 0,1-3 0,-9-3 0,4-3 0,-3 2 0,-2 0 0,2-2 0,-2 2 0,2-1 0,1 1 0,-1 0 0,0 0 0,1 0 0,4-4 0,6-1 0,4-3 0,4-4 0,4-1 0,3-2 0,5-4 0,2-1 0,-1 1 0,0 2 0,-6 5 0,-8 4 0,-6 3 0,-6 3 0,-5 2 0,-2 4 0,-2 0 0,-2 1 0,0 0 0,1-1 0,-1 1 0,1-1 0,-1 1 0,1-2 0,-1 1 0,0 1 0,0 0 0,-1 1 0,-1-1 0,-2 0 0,-1 0 0,1-2 0,-2-3 0,1 1 0,-1-3 0,-2 2 0,0-5 0,0 2 0,0-2 0,0 1 0,0-2 0,2-1 0,0 2 0,1 0 0,0 3 0,2-1 0,1-1 0,4 0 0,-1-2 0,2 2 0,0 1 0,1 1 0,-1 3 0,-1 2 0,-3 1 0,0 2 0,-2 0 0,-2 1 0,-1 0 0,1 1 0,-1-1 0,1 0 0,2 0 0,0 1 0,0-3 0,0 1 0,-1-1 0,0 2 0,0-1 0,0 1 0,-2 0 0,4 0 0,-5 0 0,2-4 0,-3 4 0,2-5 0,1 5 0,-1-2 0,0-1 0,-2-1 0,2 2 0,0 0 0,0 0 0,0 1 0,-2-1 0,0 1 0,0-1 0,0-2 0,0-3 0,1-2 0,1 1 0,0 0 0,0 2 0,-1 2 0,-1-1 0,1 2 0,1 1 0,0 2 0,0 1 0,-1-1 0,-1 0 0,2 2 0,2-2 0,0 1 0,-1-3 0,-1 0 0,-1 2 0,1 2 0,0-1 0,0 0 0,-2-2 0,2 1 0,0 0 0,0-1 0,0 1 0,0 0 0,0-1 0,1-1 0,1-2 0,-2 0 0,2-1 0,-2 1 0,0 1 0,2 1 0,-2 2 0,0 0 0,0 1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4T17:09:37.130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0 1 24575,'29'0'0,"24"0"0,5 8 0,23 6 0,-11 9-1749,20 16 1749,-8 0 0,-6 0 566,-19-6-566,-20-10 289,-4 0-289,1 1 0,1 1 0,-2 1 894,2 2-894,3 0 0,7 2 0,11 6 0,1 2 0,5 0 0,8 3 0,2-1 0,10 2 0,-10-2 0,13 3 0,-31-14 0,25 12 0,-29-12 0,10 4 0,-5-1 0,-6-4 0,-4 0 0,0 4 0,-5-4 0,-1 3 0,0 2 0,0 4 0,7 9 0,7 8 0,2 5 0,1 5 0,0 2 0,1 1-832,2 6 832,0-1 0,-5-2 0,-1-3 0,-2-3 0,2 2 0,4 6 0,1 3 0,-3-4 0,4 2 0,0-2 0,-2-2 0,-3 0 0,-7-6 0,-3-3-216,2-3 216,1 1 0,-2-2 0,1-3 0,-1-4 0,0-4 0,-1-3 0,-2-3 823,-3 1-823,-1 2 225,-4 0-225,-1 2 0,-3-3 0,6 10 0,-13-19 0,8 12 0,-15-21 0,6 5 0,3-3 0,3-3 0,5-1 0,4-3 0,4 1 0,2-3 0,4-2 0,7 0 0,4-2 0,3-3 0,-2-4 0,-6-3 0,-3-2 0,-9 0 0,-4 0 0,-4-2 0,-4-6 0,0-6 0,-2-8 0,-3-6 0,-1-2 0,-4-2 0,-1-1 0,1-1 0,1-1 0,0 1 0,1 3 0,-1 0 0,1 0 0,2-1 0,1 0 0,2 0 0,4-1 0,-2 1 0,1 0 0,-2-1 0,-3 1 0,0-3 0,-5 0 0,-3 1 0,0-12 0,-7 18 0,1-16 0,-7 13 0,-1-10 0,-2-3 0,0 0 0,0 0 0,0 0 0,0 0 0,0 0 0,0 4 0,0 2 0,1 0 0,2 2 0,3-1 0,6 2 0,4 7 0,2 5 0,2 2 0,2 3 0,3 3 0,1 3 0,2 3 0,0 2 0,2 1 0,2-1 0,5 2 0,3 0 0,4 0 0,0 1 0,1 0 0,-3 1 0,-3 0 0,-4 3 0,-5-2 0,-5 0 0,-3-3 0,-4-1 0,-4-2 0,-4-7 0,-5 0 0,4 1 0,6 6 0,15 7 0,22 3 0,-4 4 0,3 2 0,-1 0 0,3 1-1193,33 9 1,4 4 1192,-17-4 0,-3 0 0,3 2 0,-3-1-152,-13-2 1,-6 0 151,20 8 0,-5 0 0,-1 2 0,-4 0 0,-4 3 2346,-2 3-2346,-5-1 342,4 12-342,-19-12 0,6 11 0,-21-15 0,3 6 0,-2-1 0,-3 1 0,0 0 0,-3 3 0,-2-3 0,2 3 0,-1 0 0,2-3 0,1-1 0,5 1 0,7 4 0,5 1 0,4 0 0,1-3 0,-1-5 0,5 0 0,3-3 0,2-2 0,4-1 0,-2-2 0,-1-1 0,-2-4 0,-4-3 0,-4-3 0,-4-3 0,-1-2 0,-2-4 0,-1-2 0,-1-1 0,1 0 0,-1-1 0,0-5 0,1-6 0,0-8 0,-1-3 0,-5 0 0,-4 0 0,-4 1 0,-1-4 0,0-3 0,0-7 0,-2-4 0,0-3 0,1-14 0,-6 20 0,4-13 0,-5 23 0,2-6 0,0 2 0,0 4 0,0 0 0,-1 0 0,1 2 0,-3-2 0,0 0 0,-1 0 0,-1-2 0,1 1 0,-1 2 0,-1 1 0,-1-1 0,-2-2 0,-1-2 0,0-5 0,0-4 0,0-4 0,0-3 0,0 1 0,0 0 0,-1 0 0,-4 1 0,-2-1 0,-3 0 0,-2 2 0,1 4 0,3 4 0,0 3 0,2 2 0,2-2 0,2 4 0,1 2 0,1 3 0,0 1 0,0 0 0,0 3 0,0 3 0,0-1 0,4 0 0,-1 2 0,5-3 0,-1 5 0,2-2 0,-2 1 0,-1 3 0,0 0 0,1 3 0,1 0 0,0-1 0,-1 1 0,-1-1 0,0 3 0,-2 0 0,1 0 0,-1 2 0,-1-1 0,1 1 0,0 0 0,0 0 0,0 0 0,1-1 0,0 0 0,0-1 0,0 2 0,-1-1 0,1 0 0,0 0 0,0 0 0,1-1 0,-1 1 0,0-1 0,1 0 0,0 1 0,2 0 0,0-1 0,0-1 0,1-1 0,-1 1 0,-1 2 0,-1 1 0,-1 2 0,-1-2 0,1-2 0,2 1 0,-1 0 0,0 0 0,-2 1 0,0-2 0,0-1 0,0-1 0,2 0 0,-1-1 0,0 2 0,-2 1 0,1 2 0,0 1 0,-1 0 0,0 1 0,-1-1 0,1 2 0,2 0 0,1-1 0,1-1 0,1-1 0,0 0 0,1 1 0,-2 0 0,-1 1 0,-1 0 0,-2-1 0,0 1 0,-1-1 0,2-1 0,0 0 0,0 0 0,0-1 0,1 1 0,0-1 0,2 1 0,2 0 0,4-2 0,4-4 0,-2 2 0,0 0 0,-6 3 0,2 1 0,-3 1 0,1-1 0,-1 1 0,-2-3 0,-1 0 0,-1-1 0,-2 2 0,4-2 0,-5 3 0,2 0 0,-3 0 0,0 0 0,0 0 0,0 0 0,0 0 0,0 0 0,0 0 0,0 0 0,2 2 0,2 0 0,0 2 0,0-1 0,-3-1 0,1-1 0,0 1 0,0-2 0,0 0 0,1-1 0,0-2 0,1 1 0,1-1 0,-1 1 0,-1 0 0,0 0 0,0 1 0,-1 0 0,0 1 0,0-1 0,0 3 0,0-2 0,0 1 0,0 0 0,0-1 0,1 0 0,-2 0 0,-1 0 0,0 0 0,2 2 0,0-2 0,0 1 0,0-1 0,0 0 0,0 0 0,0-1 0,0 0 0,-9 6 0,-2 4 0,1 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F2D022B3-2AFB-CA47-BEA2-FB7B979B6CF0}" type="datetimeFigureOut">
              <a:rPr lang="en-US" smtClean="0"/>
              <a:pPr/>
              <a:t>3/4/22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CAB44FCF-52B1-494A-BF76-FF7B50EDA8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FCF-52B1-494A-BF76-FF7B50EDA8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B0F6-47C9-1D4E-830B-396E6974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17F8E-7C64-6945-AFA5-AFF20A5B1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0704-A20C-F647-879E-E7CFCC5C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E975-282E-574C-B1D2-CA27F92F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6C8A3-8456-EA40-A4BE-1B29BAB7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B23E-76EA-2041-9ECD-666F6E8B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22EE3-42C4-B349-92A2-C6E359BB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6AEF-14A4-3448-8034-44835D7E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DEA1-4DA4-DC42-95BB-0A75CA81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CA79-45EC-D944-ABC7-F41CFBAD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F17FE-06CF-7C4D-9BC4-241D7C75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7B151-7C12-A84C-9954-46D177A5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DCBC-5F41-A04C-9026-3C4CCC3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FF9E-ECEA-5D4E-AF10-1C151B61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C15-F4AA-A040-9C12-458AE298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2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824B-672C-B74D-A12E-D67AED21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F46C-62CE-7B4F-BE08-09E581C9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8728-F8DE-3D44-8F42-E78B1AB3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DC451-F32F-1F46-9EDC-0D2F7C74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F019-C787-F641-A028-97B8EBA4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9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18D-F759-964D-B8A7-986126F2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80E7B-303A-CB42-96AA-1C478979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A6CB-9CCF-CE44-B4DC-A70F395E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9AC2-C178-1244-B0CF-7474D3A3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B8EC-9CAD-8041-AE59-18E6C5AC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E999-00D6-634D-987F-F1FDCDDD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E0FC-A1F3-F548-B9FD-5F370A34D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C4895-52BF-604E-A76D-4D941CA3F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97CD1-BEF4-5849-AFF8-BDC46647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8417-71AD-0843-B2F9-4FCE4EE8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2529-987A-1E42-9823-A29DD101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664-C5BE-944E-B9E9-8E8EAE93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F802-62BE-CE44-8E30-9489A0E9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B8390-3A62-E14C-9278-10691022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1A024-8132-A343-B4AF-EB527AAFB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DE487-E06C-8846-901C-43B48BFC3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31D3C-B1CF-6E4E-8C73-0C9CF6AE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53F6D-B754-A848-92EB-23134DE4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149A-1939-EE43-B3EC-D84E9A1E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5274-C4FC-2C41-A44C-0180A56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0B435-AB47-3444-9858-C74AE4C4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11CDC-A9D5-2248-97AC-2CC04624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C5C1E-F725-0C4E-B1D7-50D55CF5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39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3909-02B6-5743-A8DB-D89B9BEB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75B4-015D-FA49-A93C-8C775A1B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0526-142C-7D4B-8EA9-9C6CB45E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C2702-6BB8-0A4F-8884-952E24D2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1682-8CCF-3045-ABF2-1A8C94EC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3273-DD59-D343-880B-59907B41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E198-1E4F-F140-92B8-7FFC8D37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9EA1-D7B1-2049-9392-ED8187E4F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A4626-4F2D-8C48-9327-61F81656B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0B190-A141-8743-8D8A-EA63F03D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0A647-2622-2A44-9745-114538CD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1EB6-36F6-784F-A9D5-A1E46070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1DD3E-0FA8-0144-9498-00C66E4C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ECA8-F50A-934E-B2D7-AA640E33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F534-08DF-0446-B5C1-7FE389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F0BA15A3-FBDF-454C-A272-FB38E598D55F}" type="datetimeFigureOut">
              <a:rPr lang="en-US" smtClean="0"/>
              <a:pPr/>
              <a:t>3/4/22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8708-5CAB-4E43-B0C0-B4D7F14EB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D7ED3-4511-1E46-A122-E25243421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45D69017-63E7-6041-9E7B-C8C4746195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2476B-976A-7147-80B0-530FDE791DB9}"/>
              </a:ext>
            </a:extLst>
          </p:cNvPr>
          <p:cNvSpPr txBox="1"/>
          <p:nvPr/>
        </p:nvSpPr>
        <p:spPr>
          <a:xfrm>
            <a:off x="529152" y="2289083"/>
            <a:ext cx="11133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skerville" panose="02020502070401020303" pitchFamily="18" charset="0"/>
                <a:ea typeface="Baskerville" panose="02020502070401020303" pitchFamily="18" charset="0"/>
              </a:rPr>
              <a:t>Cellular liquid-liquid condensates are amazing</a:t>
            </a:r>
            <a:endParaRPr lang="en-US" sz="540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9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celle - Wikipedia">
            <a:extLst>
              <a:ext uri="{FF2B5EF4-FFF2-40B4-BE49-F238E27FC236}">
                <a16:creationId xmlns:a16="http://schemas.microsoft.com/office/drawing/2014/main" id="{0A159846-81C9-394E-8BFA-23006785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93" y="0"/>
            <a:ext cx="5575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C317-0B5A-4948-BBFF-E5FF8C89F97A}"/>
              </a:ext>
            </a:extLst>
          </p:cNvPr>
          <p:cNvSpPr txBox="1"/>
          <p:nvPr/>
        </p:nvSpPr>
        <p:spPr>
          <a:xfrm>
            <a:off x="9066847" y="6211669"/>
            <a:ext cx="3036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Wikimedia.org</a:t>
            </a:r>
            <a:endParaRPr lang="en-US" sz="3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843EA-9FE2-854C-B318-9BEC1256811A}"/>
              </a:ext>
            </a:extLst>
          </p:cNvPr>
          <p:cNvSpPr txBox="1"/>
          <p:nvPr/>
        </p:nvSpPr>
        <p:spPr>
          <a:xfrm>
            <a:off x="7053943" y="2228671"/>
            <a:ext cx="4469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Phospholipids do this sort of thing…</a:t>
            </a:r>
          </a:p>
        </p:txBody>
      </p:sp>
    </p:spTree>
    <p:extLst>
      <p:ext uri="{BB962C8B-B14F-4D97-AF65-F5344CB8AC3E}">
        <p14:creationId xmlns:p14="http://schemas.microsoft.com/office/powerpoint/2010/main" val="187132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7CAE1-0CE4-C94C-992A-DFD3C05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405"/>
            <a:ext cx="12192000" cy="4499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9FEF80-026D-4E49-A387-B56CAED309B8}"/>
              </a:ext>
            </a:extLst>
          </p:cNvPr>
          <p:cNvSpPr txBox="1"/>
          <p:nvPr/>
        </p:nvSpPr>
        <p:spPr>
          <a:xfrm>
            <a:off x="805543" y="236586"/>
            <a:ext cx="1058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 condensates are made of stuff like this:</a:t>
            </a:r>
          </a:p>
        </p:txBody>
      </p:sp>
    </p:spTree>
    <p:extLst>
      <p:ext uri="{BB962C8B-B14F-4D97-AF65-F5344CB8AC3E}">
        <p14:creationId xmlns:p14="http://schemas.microsoft.com/office/powerpoint/2010/main" val="361552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H3 domain - Wikipedia">
            <a:extLst>
              <a:ext uri="{FF2B5EF4-FFF2-40B4-BE49-F238E27FC236}">
                <a16:creationId xmlns:a16="http://schemas.microsoft.com/office/drawing/2014/main" id="{A124C818-ED8B-9E46-964C-523EE03A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0" y="2791141"/>
            <a:ext cx="3188647" cy="30837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3 domain - Wikipedia">
            <a:extLst>
              <a:ext uri="{FF2B5EF4-FFF2-40B4-BE49-F238E27FC236}">
                <a16:creationId xmlns:a16="http://schemas.microsoft.com/office/drawing/2014/main" id="{0167FA65-F65B-D940-9E3F-B0656057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74" y="2020954"/>
            <a:ext cx="3188647" cy="30837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3 domain - Wikipedia">
            <a:extLst>
              <a:ext uri="{FF2B5EF4-FFF2-40B4-BE49-F238E27FC236}">
                <a16:creationId xmlns:a16="http://schemas.microsoft.com/office/drawing/2014/main" id="{302EA46C-3A7B-9948-B377-1ED7759F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06" y="1779815"/>
            <a:ext cx="3188647" cy="30837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510CED-04B5-C745-98D3-C46E37D468A3}"/>
                  </a:ext>
                </a:extLst>
              </p14:cNvPr>
              <p14:cNvContentPartPr/>
              <p14:nvPr/>
            </p14:nvContentPartPr>
            <p14:xfrm>
              <a:off x="3290528" y="4977116"/>
              <a:ext cx="3243960" cy="107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510CED-04B5-C745-98D3-C46E37D46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1808" y="4958396"/>
                <a:ext cx="328176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77CAAB-BA51-9249-9806-4429EE41BB3A}"/>
                  </a:ext>
                </a:extLst>
              </p14:cNvPr>
              <p14:cNvContentPartPr/>
              <p14:nvPr/>
            </p14:nvContentPartPr>
            <p14:xfrm>
              <a:off x="7237928" y="4511276"/>
              <a:ext cx="3353760" cy="1244161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77CAAB-BA51-9249-9806-4429EE41BB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8848" y="4492556"/>
                <a:ext cx="3391560" cy="128196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FF3A31D-2956-1D4B-88E2-8D8E316B20FF}"/>
              </a:ext>
            </a:extLst>
          </p:cNvPr>
          <p:cNvSpPr txBox="1"/>
          <p:nvPr/>
        </p:nvSpPr>
        <p:spPr>
          <a:xfrm>
            <a:off x="910640" y="327802"/>
            <a:ext cx="10580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does a chain of soluble proteins end up forming stable droplets in cells???</a:t>
            </a:r>
          </a:p>
        </p:txBody>
      </p:sp>
    </p:spTree>
    <p:extLst>
      <p:ext uri="{BB962C8B-B14F-4D97-AF65-F5344CB8AC3E}">
        <p14:creationId xmlns:p14="http://schemas.microsoft.com/office/powerpoint/2010/main" val="221053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32507-B215-8748-9D39-21572018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3" y="334059"/>
            <a:ext cx="7257456" cy="6189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21B26-5669-3E49-A445-A9DE03C3A6BF}"/>
              </a:ext>
            </a:extLst>
          </p:cNvPr>
          <p:cNvSpPr txBox="1"/>
          <p:nvPr/>
        </p:nvSpPr>
        <p:spPr>
          <a:xfrm>
            <a:off x="733384" y="2523280"/>
            <a:ext cx="3475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PRM</a:t>
            </a:r>
            <a:r>
              <a:rPr lang="en-US" sz="3600" baseline="-25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SH3</a:t>
            </a:r>
            <a:r>
              <a:rPr lang="en-US" sz="3600" baseline="-25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phase separate</a:t>
            </a:r>
          </a:p>
          <a:p>
            <a:pPr algn="ctr"/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vitro</a:t>
            </a:r>
          </a:p>
        </p:txBody>
      </p:sp>
    </p:spTree>
    <p:extLst>
      <p:ext uri="{BB962C8B-B14F-4D97-AF65-F5344CB8AC3E}">
        <p14:creationId xmlns:p14="http://schemas.microsoft.com/office/powerpoint/2010/main" val="19201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-vitro-droplet-formation.avi" descr="in-vitro-droplet-formation.avi">
            <a:hlinkClick r:id="" action="ppaction://media"/>
            <a:extLst>
              <a:ext uri="{FF2B5EF4-FFF2-40B4-BE49-F238E27FC236}">
                <a16:creationId xmlns:a16="http://schemas.microsoft.com/office/drawing/2014/main" id="{F0161370-C338-104D-9285-4B12C482D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44C8B-A37E-9740-82B4-3B90853D1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30" y="1765701"/>
            <a:ext cx="5625939" cy="4104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0BEAF-56C3-194C-8971-C40D12A3BA01}"/>
              </a:ext>
            </a:extLst>
          </p:cNvPr>
          <p:cNvSpPr txBox="1"/>
          <p:nvPr/>
        </p:nvSpPr>
        <p:spPr>
          <a:xfrm>
            <a:off x="1161722" y="387161"/>
            <a:ext cx="9868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Right-angle light scattering on droplets gives a bunch of different long-time correlations</a:t>
            </a:r>
          </a:p>
        </p:txBody>
      </p:sp>
    </p:spTree>
    <p:extLst>
      <p:ext uri="{BB962C8B-B14F-4D97-AF65-F5344CB8AC3E}">
        <p14:creationId xmlns:p14="http://schemas.microsoft.com/office/powerpoint/2010/main" val="200933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3C48D6-488C-4C4B-8F24-76EE8C86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1" y="2734557"/>
            <a:ext cx="10416113" cy="354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B8FEC-D3E5-C84F-8BA0-ADA8324E2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30" y="894183"/>
            <a:ext cx="4576824" cy="1326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6D1F2-F5CB-204A-8F94-3152FD779BFF}"/>
              </a:ext>
            </a:extLst>
          </p:cNvPr>
          <p:cNvSpPr txBox="1"/>
          <p:nvPr/>
        </p:nvSpPr>
        <p:spPr>
          <a:xfrm>
            <a:off x="564298" y="723352"/>
            <a:ext cx="59666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PRM</a:t>
            </a:r>
            <a:r>
              <a:rPr lang="en-US" sz="3600" baseline="-25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SH3</a:t>
            </a:r>
            <a:r>
              <a:rPr lang="en-US" sz="3600" baseline="-25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recover from photobleaching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cells</a:t>
            </a:r>
          </a:p>
        </p:txBody>
      </p:sp>
    </p:spTree>
    <p:extLst>
      <p:ext uri="{BB962C8B-B14F-4D97-AF65-F5344CB8AC3E}">
        <p14:creationId xmlns:p14="http://schemas.microsoft.com/office/powerpoint/2010/main" val="65681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22129-9441-FE43-863B-54C23F4C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984334"/>
            <a:ext cx="82550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43B12-2B8F-0845-B53F-0F82B790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17" y="772008"/>
            <a:ext cx="3605997" cy="104521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CB5B2E3-EBEC-624A-B616-17FB58DFD37F}"/>
              </a:ext>
            </a:extLst>
          </p:cNvPr>
          <p:cNvSpPr/>
          <p:nvPr/>
        </p:nvSpPr>
        <p:spPr>
          <a:xfrm>
            <a:off x="9815332" y="1817225"/>
            <a:ext cx="798653" cy="2442258"/>
          </a:xfrm>
          <a:custGeom>
            <a:avLst/>
            <a:gdLst>
              <a:gd name="connsiteX0" fmla="*/ 92597 w 798653"/>
              <a:gd name="connsiteY0" fmla="*/ 46298 h 2442258"/>
              <a:gd name="connsiteX1" fmla="*/ 104172 w 798653"/>
              <a:gd name="connsiteY1" fmla="*/ 868101 h 2442258"/>
              <a:gd name="connsiteX2" fmla="*/ 358815 w 798653"/>
              <a:gd name="connsiteY2" fmla="*/ 1226916 h 2442258"/>
              <a:gd name="connsiteX3" fmla="*/ 0 w 798653"/>
              <a:gd name="connsiteY3" fmla="*/ 1608881 h 2442258"/>
              <a:gd name="connsiteX4" fmla="*/ 0 w 798653"/>
              <a:gd name="connsiteY4" fmla="*/ 2372810 h 2442258"/>
              <a:gd name="connsiteX5" fmla="*/ 798653 w 798653"/>
              <a:gd name="connsiteY5" fmla="*/ 2442258 h 2442258"/>
              <a:gd name="connsiteX6" fmla="*/ 775503 w 798653"/>
              <a:gd name="connsiteY6" fmla="*/ 0 h 2442258"/>
              <a:gd name="connsiteX7" fmla="*/ 92597 w 798653"/>
              <a:gd name="connsiteY7" fmla="*/ 46298 h 24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8653" h="2442258">
                <a:moveTo>
                  <a:pt x="92597" y="46298"/>
                </a:moveTo>
                <a:lnTo>
                  <a:pt x="104172" y="868101"/>
                </a:lnTo>
                <a:lnTo>
                  <a:pt x="358815" y="1226916"/>
                </a:lnTo>
                <a:lnTo>
                  <a:pt x="0" y="1608881"/>
                </a:lnTo>
                <a:lnTo>
                  <a:pt x="0" y="2372810"/>
                </a:lnTo>
                <a:lnTo>
                  <a:pt x="798653" y="2442258"/>
                </a:lnTo>
                <a:lnTo>
                  <a:pt x="775503" y="0"/>
                </a:lnTo>
                <a:lnTo>
                  <a:pt x="92597" y="4629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D7D78-92BB-B545-A24F-79859AD53876}"/>
              </a:ext>
            </a:extLst>
          </p:cNvPr>
          <p:cNvSpPr txBox="1"/>
          <p:nvPr/>
        </p:nvSpPr>
        <p:spPr>
          <a:xfrm>
            <a:off x="367309" y="694451"/>
            <a:ext cx="6115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Phase separation depends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on valency 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vitro</a:t>
            </a:r>
            <a:endParaRPr lang="en-US" sz="3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06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4E704-0A09-C64F-AF3C-88EFA3C938F5}"/>
              </a:ext>
            </a:extLst>
          </p:cNvPr>
          <p:cNvSpPr txBox="1"/>
          <p:nvPr/>
        </p:nvSpPr>
        <p:spPr>
          <a:xfrm>
            <a:off x="975046" y="509286"/>
            <a:ext cx="1024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Why does multi-valency lead to phase separation?</a:t>
            </a:r>
          </a:p>
        </p:txBody>
      </p:sp>
    </p:spTree>
    <p:extLst>
      <p:ext uri="{BB962C8B-B14F-4D97-AF65-F5344CB8AC3E}">
        <p14:creationId xmlns:p14="http://schemas.microsoft.com/office/powerpoint/2010/main" val="193945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3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41043-B500-DB4D-B99C-C53D4ABA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8" y="259363"/>
            <a:ext cx="11312324" cy="316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0829FF-A818-E547-812A-F826A7E2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67" y="3506039"/>
            <a:ext cx="7444795" cy="3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9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237A56C-FFE4-AE45-B715-F0E24A35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43" y="348342"/>
            <a:ext cx="9271313" cy="6161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797DC-0E2E-BA48-9889-37F2238F127B}"/>
              </a:ext>
            </a:extLst>
          </p:cNvPr>
          <p:cNvSpPr txBox="1"/>
          <p:nvPr/>
        </p:nvSpPr>
        <p:spPr>
          <a:xfrm>
            <a:off x="8153198" y="6146354"/>
            <a:ext cx="418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Itakura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et al. (2018) </a:t>
            </a:r>
          </a:p>
        </p:txBody>
      </p:sp>
    </p:spTree>
    <p:extLst>
      <p:ext uri="{BB962C8B-B14F-4D97-AF65-F5344CB8AC3E}">
        <p14:creationId xmlns:p14="http://schemas.microsoft.com/office/powerpoint/2010/main" val="32343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2F6B-A181-1848-BB23-F377148E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16" y="907210"/>
            <a:ext cx="8916567" cy="5835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6F6D0-10C6-794A-B544-18B3F870146D}"/>
              </a:ext>
            </a:extLst>
          </p:cNvPr>
          <p:cNvSpPr txBox="1"/>
          <p:nvPr/>
        </p:nvSpPr>
        <p:spPr>
          <a:xfrm>
            <a:off x="1920028" y="115747"/>
            <a:ext cx="83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are condensates useful for in cells?</a:t>
            </a:r>
          </a:p>
        </p:txBody>
      </p:sp>
    </p:spTree>
    <p:extLst>
      <p:ext uri="{BB962C8B-B14F-4D97-AF65-F5344CB8AC3E}">
        <p14:creationId xmlns:p14="http://schemas.microsoft.com/office/powerpoint/2010/main" val="321447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F304F-C960-7040-B619-5560F014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966"/>
            <a:ext cx="12192000" cy="3086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2F010-145A-5F46-812A-564AE7FA571A}"/>
              </a:ext>
            </a:extLst>
          </p:cNvPr>
          <p:cNvSpPr txBox="1"/>
          <p:nvPr/>
        </p:nvSpPr>
        <p:spPr>
          <a:xfrm>
            <a:off x="1643502" y="578734"/>
            <a:ext cx="890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cells turn condensates on and off?</a:t>
            </a:r>
          </a:p>
        </p:txBody>
      </p:sp>
    </p:spTree>
    <p:extLst>
      <p:ext uri="{BB962C8B-B14F-4D97-AF65-F5344CB8AC3E}">
        <p14:creationId xmlns:p14="http://schemas.microsoft.com/office/powerpoint/2010/main" val="161426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1BB1F-B009-3B4A-A5B4-01DB5895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240581"/>
            <a:ext cx="9918700" cy="539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6840E-9229-654F-BE9E-783835653AA9}"/>
              </a:ext>
            </a:extLst>
          </p:cNvPr>
          <p:cNvSpPr txBox="1"/>
          <p:nvPr/>
        </p:nvSpPr>
        <p:spPr>
          <a:xfrm>
            <a:off x="909323" y="393539"/>
            <a:ext cx="1037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do cells control what ends up on condensate?</a:t>
            </a:r>
          </a:p>
        </p:txBody>
      </p:sp>
    </p:spTree>
    <p:extLst>
      <p:ext uri="{BB962C8B-B14F-4D97-AF65-F5344CB8AC3E}">
        <p14:creationId xmlns:p14="http://schemas.microsoft.com/office/powerpoint/2010/main" val="37774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F1F02-C24F-144A-A672-A504A29C0054}"/>
              </a:ext>
            </a:extLst>
          </p:cNvPr>
          <p:cNvSpPr txBox="1"/>
          <p:nvPr/>
        </p:nvSpPr>
        <p:spPr>
          <a:xfrm>
            <a:off x="1524242" y="298386"/>
            <a:ext cx="9143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Condensates are a key mechanisms cells use to control chemistry in a spatially and temporally organized manner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2C05F-4062-D946-9C73-8C5160B9513E}"/>
              </a:ext>
            </a:extLst>
          </p:cNvPr>
          <p:cNvSpPr txBox="1"/>
          <p:nvPr/>
        </p:nvSpPr>
        <p:spPr>
          <a:xfrm>
            <a:off x="1524241" y="2274838"/>
            <a:ext cx="9143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Condensates form when multivalent molecules form specific interactions with each other. Their 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avidity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traps the molecules in a liquid-liquid state.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0B91E-6592-B041-B4CA-D8EF9BF1B052}"/>
              </a:ext>
            </a:extLst>
          </p:cNvPr>
          <p:cNvSpPr txBox="1"/>
          <p:nvPr/>
        </p:nvSpPr>
        <p:spPr>
          <a:xfrm>
            <a:off x="1524241" y="4805288"/>
            <a:ext cx="9143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By changing concentration, valency, and domain composition, cells control what goes into each condensate. </a:t>
            </a:r>
          </a:p>
        </p:txBody>
      </p:sp>
    </p:spTree>
    <p:extLst>
      <p:ext uri="{BB962C8B-B14F-4D97-AF65-F5344CB8AC3E}">
        <p14:creationId xmlns:p14="http://schemas.microsoft.com/office/powerpoint/2010/main" val="3492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0260396-C3A5-DE46-B022-0ADA07EA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0"/>
            <a:ext cx="7016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25E5D-FD72-B147-8424-0F7A40795787}"/>
              </a:ext>
            </a:extLst>
          </p:cNvPr>
          <p:cNvSpPr txBox="1"/>
          <p:nvPr/>
        </p:nvSpPr>
        <p:spPr>
          <a:xfrm>
            <a:off x="9066847" y="6211669"/>
            <a:ext cx="3036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Wikimedia.org</a:t>
            </a:r>
            <a:endParaRPr lang="en-US" sz="3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4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ytoplasmic RNA Granules and Viral Infection - Video 1-i3S7zFPGI8M.mp4" descr="Cytoplasmic RNA Granules and Viral Infection - Video 1-i3S7zFPGI8M.mp4">
            <a:hlinkClick r:id="" action="ppaction://media"/>
            <a:extLst>
              <a:ext uri="{FF2B5EF4-FFF2-40B4-BE49-F238E27FC236}">
                <a16:creationId xmlns:a16="http://schemas.microsoft.com/office/drawing/2014/main" id="{E44AF2A4-BB20-6B42-BF5E-EFDC95D85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0062" y="222812"/>
            <a:ext cx="6893303" cy="6412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CDC9A-C978-1840-AD83-D8EA4BE35148}"/>
              </a:ext>
            </a:extLst>
          </p:cNvPr>
          <p:cNvSpPr txBox="1"/>
          <p:nvPr/>
        </p:nvSpPr>
        <p:spPr>
          <a:xfrm>
            <a:off x="9646996" y="4757195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8F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Tia1-GFP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78ED-9240-C548-B380-EF030E25C784}"/>
              </a:ext>
            </a:extLst>
          </p:cNvPr>
          <p:cNvSpPr txBox="1"/>
          <p:nvPr/>
        </p:nvSpPr>
        <p:spPr>
          <a:xfrm>
            <a:off x="9193347" y="5657671"/>
            <a:ext cx="3116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Coxsackievirus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B3 marker</a:t>
            </a:r>
          </a:p>
        </p:txBody>
      </p:sp>
    </p:spTree>
    <p:extLst>
      <p:ext uri="{BB962C8B-B14F-4D97-AF65-F5344CB8AC3E}">
        <p14:creationId xmlns:p14="http://schemas.microsoft.com/office/powerpoint/2010/main" val="189468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2DB5945-B201-8D4C-B18A-B6F05AC8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04" y="552450"/>
            <a:ext cx="8330992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4037C-E06D-394D-981C-DE96DF37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5" y="254643"/>
            <a:ext cx="7348618" cy="4849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DF7BF6-41F1-3446-B8DA-AA305FA6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5" y="954614"/>
            <a:ext cx="9363919" cy="2761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97EE7-91EA-D34B-B5DC-EB4E67D0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2" y="3049760"/>
            <a:ext cx="8058576" cy="3032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6A8C6-F727-0C48-B6ED-2A0D8A12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773" y="3133904"/>
            <a:ext cx="9608515" cy="34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3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8DE8C-237E-D847-8946-07D29EABBB87}"/>
              </a:ext>
            </a:extLst>
          </p:cNvPr>
          <p:cNvSpPr txBox="1"/>
          <p:nvPr/>
        </p:nvSpPr>
        <p:spPr>
          <a:xfrm>
            <a:off x="2851361" y="2481943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These structures are very weird</a:t>
            </a:r>
          </a:p>
        </p:txBody>
      </p:sp>
    </p:spTree>
    <p:extLst>
      <p:ext uri="{BB962C8B-B14F-4D97-AF65-F5344CB8AC3E}">
        <p14:creationId xmlns:p14="http://schemas.microsoft.com/office/powerpoint/2010/main" val="266903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rm.2017.7-sv1.mov" descr="nrm.2017.7-sv1.mov">
            <a:hlinkClick r:id="" action="ppaction://media"/>
            <a:extLst>
              <a:ext uri="{FF2B5EF4-FFF2-40B4-BE49-F238E27FC236}">
                <a16:creationId xmlns:a16="http://schemas.microsoft.com/office/drawing/2014/main" id="{61443190-4B37-BB41-9534-D881B19DB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3529" y="1348922"/>
            <a:ext cx="6104942" cy="474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4F11A-1374-2045-9A49-F4DB7E9C6173}"/>
              </a:ext>
            </a:extLst>
          </p:cNvPr>
          <p:cNvSpPr txBox="1"/>
          <p:nvPr/>
        </p:nvSpPr>
        <p:spPr>
          <a:xfrm>
            <a:off x="3336269" y="293915"/>
            <a:ext cx="5519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Extracted p-granules “drip”</a:t>
            </a:r>
          </a:p>
        </p:txBody>
      </p:sp>
    </p:spTree>
    <p:extLst>
      <p:ext uri="{BB962C8B-B14F-4D97-AF65-F5344CB8AC3E}">
        <p14:creationId xmlns:p14="http://schemas.microsoft.com/office/powerpoint/2010/main" val="24704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7042B-D9BE-6040-9722-7A888812B9E8}"/>
              </a:ext>
            </a:extLst>
          </p:cNvPr>
          <p:cNvSpPr txBox="1"/>
          <p:nvPr/>
        </p:nvSpPr>
        <p:spPr>
          <a:xfrm>
            <a:off x="0" y="2587900"/>
            <a:ext cx="3683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Stress granules fuse in cells</a:t>
            </a:r>
          </a:p>
        </p:txBody>
      </p:sp>
      <p:pic>
        <p:nvPicPr>
          <p:cNvPr id="3" name="stress-granules-fuse.mov" descr="stress-granules-fuse.mov">
            <a:hlinkClick r:id="" action="ppaction://media"/>
            <a:extLst>
              <a:ext uri="{FF2B5EF4-FFF2-40B4-BE49-F238E27FC236}">
                <a16:creationId xmlns:a16="http://schemas.microsoft.com/office/drawing/2014/main" id="{8B0A1056-DE5A-9F4C-8963-EB1265D1C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9978" y="0"/>
            <a:ext cx="778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mething Nautical (Procreate theme)">
      <a:dk1>
        <a:srgbClr val="000000"/>
      </a:dk1>
      <a:lt1>
        <a:srgbClr val="FFFFFF"/>
      </a:lt1>
      <a:dk2>
        <a:srgbClr val="A69E99"/>
      </a:dk2>
      <a:lt2>
        <a:srgbClr val="F3E2BF"/>
      </a:lt2>
      <a:accent1>
        <a:srgbClr val="DB4130"/>
      </a:accent1>
      <a:accent2>
        <a:srgbClr val="E68245"/>
      </a:accent2>
      <a:accent3>
        <a:srgbClr val="8A2E29"/>
      </a:accent3>
      <a:accent4>
        <a:srgbClr val="531E23"/>
      </a:accent4>
      <a:accent5>
        <a:srgbClr val="1A4B6E"/>
      </a:accent5>
      <a:accent6>
        <a:srgbClr val="1C7493"/>
      </a:accent6>
      <a:hlink>
        <a:srgbClr val="A5C7BD"/>
      </a:hlink>
      <a:folHlink>
        <a:srgbClr val="B2B2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3600" dirty="0" smtClean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08-02_aca-meeting" id="{84FF1EF5-8401-7E46-A5EC-DCEA0C5ECEC3}" vid="{66DDE527-24DF-6640-A82E-CF99BE82E9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195</Words>
  <Application>Microsoft Macintosh PowerPoint</Application>
  <PresentationFormat>Widescreen</PresentationFormat>
  <Paragraphs>30</Paragraphs>
  <Slides>24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Baskerville</vt:lpstr>
      <vt:lpstr>Trebuchet MS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Harms</dc:creator>
  <cp:lastModifiedBy>Mike Harms</cp:lastModifiedBy>
  <cp:revision>3</cp:revision>
  <dcterms:created xsi:type="dcterms:W3CDTF">2022-03-04T15:35:29Z</dcterms:created>
  <dcterms:modified xsi:type="dcterms:W3CDTF">2022-03-04T17:49:13Z</dcterms:modified>
</cp:coreProperties>
</file>